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94" r:id="rId6"/>
    <p:sldId id="268" r:id="rId7"/>
    <p:sldId id="278" r:id="rId8"/>
    <p:sldId id="295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92" r:id="rId20"/>
    <p:sldId id="289" r:id="rId21"/>
    <p:sldId id="290" r:id="rId22"/>
    <p:sldId id="291" r:id="rId23"/>
    <p:sldId id="277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46130" cy="1421475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Legislative Water Commission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512916"/>
            <a:ext cx="11288683" cy="5079077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 1, 2019</a:t>
            </a: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	Representative Peter Fischer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Senator Bill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Weber  *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Jim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Conservation spending from the General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Decreased for 20 years</a:t>
            </a:r>
          </a:p>
          <a:p>
            <a:r>
              <a:rPr lang="en-US" dirty="0" smtClean="0"/>
              <a:t>Currently, at least 1% of general fund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[graph of conservation spending from the general fund from 1991 through 2018]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954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Conservation spending with dedicated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Dedicated funds = legacy </a:t>
            </a:r>
            <a:r>
              <a:rPr lang="en-US" dirty="0" smtClean="0"/>
              <a:t>and </a:t>
            </a:r>
            <a:r>
              <a:rPr lang="en-US" dirty="0" smtClean="0"/>
              <a:t>trust </a:t>
            </a:r>
            <a:r>
              <a:rPr lang="en-US" dirty="0" smtClean="0"/>
              <a:t>funds, plus fees</a:t>
            </a:r>
            <a:endParaRPr lang="en-US" dirty="0" smtClean="0"/>
          </a:p>
          <a:p>
            <a:r>
              <a:rPr lang="en-US" dirty="0" smtClean="0"/>
              <a:t>Has Also decreased </a:t>
            </a:r>
            <a:r>
              <a:rPr lang="en-US" dirty="0" smtClean="0"/>
              <a:t>over 20 years</a:t>
            </a:r>
          </a:p>
          <a:p>
            <a:r>
              <a:rPr lang="en-US" dirty="0" smtClean="0"/>
              <a:t>Currently at about 2% of state budget</a:t>
            </a:r>
          </a:p>
          <a:p>
            <a:pPr marL="0" indent="0">
              <a:buNone/>
            </a:pPr>
            <a:r>
              <a:rPr lang="en-US" dirty="0"/>
              <a:t>[graph of conservation spending from </a:t>
            </a:r>
            <a:r>
              <a:rPr lang="en-US" dirty="0" smtClean="0"/>
              <a:t>general and dedicated funds </a:t>
            </a:r>
            <a:r>
              <a:rPr lang="en-US" dirty="0"/>
              <a:t>from 1991 through 2018]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84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conservation spending compare to other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General fund spending for conservation is among the lowest compared to other states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[</a:t>
            </a:r>
            <a:r>
              <a:rPr lang="en-US" dirty="0" smtClean="0"/>
              <a:t>graphs comparing conservation </a:t>
            </a:r>
            <a:r>
              <a:rPr lang="en-US" dirty="0"/>
              <a:t>spending </a:t>
            </a:r>
            <a:r>
              <a:rPr lang="en-US" dirty="0" smtClean="0"/>
              <a:t>to other states]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1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Minnesota relies on dedicated conservation dollars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Mn</a:t>
            </a:r>
            <a:r>
              <a:rPr lang="en-US" dirty="0" smtClean="0"/>
              <a:t> conservation funding is primarily for dedicated funding and from fees</a:t>
            </a:r>
          </a:p>
          <a:p>
            <a:endParaRPr lang="en-US" dirty="0"/>
          </a:p>
          <a:p>
            <a:r>
              <a:rPr lang="en-US" dirty="0"/>
              <a:t>[</a:t>
            </a:r>
            <a:r>
              <a:rPr lang="en-US" dirty="0" smtClean="0"/>
              <a:t>graphs </a:t>
            </a:r>
            <a:r>
              <a:rPr lang="en-US" dirty="0"/>
              <a:t>of conservation spending </a:t>
            </a:r>
            <a:r>
              <a:rPr lang="en-US" dirty="0" smtClean="0"/>
              <a:t>from sources other than general fund]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294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Minnesota conservation spending compared to neighbors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Comparison is problematic</a:t>
            </a:r>
          </a:p>
          <a:p>
            <a:r>
              <a:rPr lang="en-US" dirty="0" smtClean="0"/>
              <a:t>There are several sources of information</a:t>
            </a:r>
          </a:p>
          <a:p>
            <a:r>
              <a:rPr lang="en-US" dirty="0" smtClean="0"/>
              <a:t>They tell differing stories</a:t>
            </a:r>
          </a:p>
          <a:p>
            <a:r>
              <a:rPr lang="en-US" dirty="0" smtClean="0"/>
              <a:t>To truly understand, we would have to dive deeply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[graph of conservation spending </a:t>
            </a:r>
            <a:r>
              <a:rPr lang="en-US" dirty="0" smtClean="0"/>
              <a:t>in the Midwest from 2011 through 2015]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3887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Conservation spending in the </a:t>
            </a:r>
            <a:r>
              <a:rPr lang="en-US" dirty="0" err="1" smtClean="0"/>
              <a:t>midwest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Several and conflicting sources of information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Per capita spending is among the lowest in the Midwest </a:t>
            </a:r>
            <a:r>
              <a:rPr lang="en-US" sz="1300" dirty="0" smtClean="0"/>
              <a:t>(council of state governments)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More recent </a:t>
            </a:r>
            <a:r>
              <a:rPr lang="en-US" dirty="0" smtClean="0"/>
              <a:t>(mixed sources) </a:t>
            </a:r>
            <a:r>
              <a:rPr lang="en-US" dirty="0" smtClean="0"/>
              <a:t>tell a different story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This is likely more realistic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Includes all dedicated funds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Per capita spending tells the same story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[</a:t>
            </a:r>
            <a:r>
              <a:rPr lang="en-US" dirty="0" smtClean="0"/>
              <a:t>graphs </a:t>
            </a:r>
            <a:r>
              <a:rPr lang="en-US" dirty="0"/>
              <a:t>comparing </a:t>
            </a:r>
            <a:r>
              <a:rPr lang="en-US" dirty="0" smtClean="0"/>
              <a:t>spending per capita in the </a:t>
            </a:r>
            <a:r>
              <a:rPr lang="en-US" dirty="0" err="1" smtClean="0"/>
              <a:t>midwest</a:t>
            </a:r>
            <a:r>
              <a:rPr lang="en-US" dirty="0" smtClean="0"/>
              <a:t>]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487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conservation spending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Minnesota:</a:t>
            </a:r>
          </a:p>
          <a:p>
            <a:pPr lvl="1"/>
            <a:r>
              <a:rPr lang="en-US" dirty="0" smtClean="0"/>
              <a:t>Relies more on dedicated funds</a:t>
            </a:r>
          </a:p>
          <a:p>
            <a:pPr lvl="1"/>
            <a:r>
              <a:rPr lang="en-US" dirty="0" smtClean="0"/>
              <a:t>Less on federal funds</a:t>
            </a:r>
          </a:p>
          <a:p>
            <a:pPr lvl="1"/>
            <a:endParaRPr lang="en-US" dirty="0"/>
          </a:p>
          <a:p>
            <a:pPr marL="457200" lvl="1" indent="0" algn="ctr">
              <a:buNone/>
            </a:pPr>
            <a:r>
              <a:rPr lang="en-US" dirty="0"/>
              <a:t>[</a:t>
            </a:r>
            <a:r>
              <a:rPr lang="en-US" dirty="0" smtClean="0"/>
              <a:t>graph </a:t>
            </a:r>
            <a:r>
              <a:rPr lang="en-US" dirty="0"/>
              <a:t>comparing conservation </a:t>
            </a:r>
            <a:r>
              <a:rPr lang="en-US" dirty="0" smtClean="0"/>
              <a:t>dollar sources in </a:t>
            </a:r>
            <a:r>
              <a:rPr lang="en-US" dirty="0" err="1" smtClean="0"/>
              <a:t>midwest</a:t>
            </a:r>
            <a:r>
              <a:rPr lang="en-US" dirty="0" smtClean="0"/>
              <a:t>]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52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 line conservation funding in </a:t>
            </a:r>
            <a:r>
              <a:rPr lang="en-US" dirty="0" err="1" smtClean="0"/>
              <a:t>mn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General fund spending has declined</a:t>
            </a:r>
          </a:p>
          <a:p>
            <a:r>
              <a:rPr lang="en-US" dirty="0" smtClean="0"/>
              <a:t>including </a:t>
            </a:r>
            <a:r>
              <a:rPr lang="en-US" dirty="0" smtClean="0"/>
              <a:t>dedicated funds, conservation spending </a:t>
            </a:r>
            <a:r>
              <a:rPr lang="en-US" dirty="0" smtClean="0"/>
              <a:t>still has </a:t>
            </a:r>
            <a:r>
              <a:rPr lang="en-US" dirty="0" smtClean="0"/>
              <a:t>decreased</a:t>
            </a:r>
          </a:p>
          <a:p>
            <a:r>
              <a:rPr lang="en-US" dirty="0" smtClean="0"/>
              <a:t>However, including the dedicated funds, MN is a </a:t>
            </a:r>
            <a:r>
              <a:rPr lang="en-US" dirty="0" smtClean="0"/>
              <a:t>leader, at least in the </a:t>
            </a:r>
            <a:r>
              <a:rPr lang="en-US" dirty="0" err="1" smtClean="0"/>
              <a:t>midwest</a:t>
            </a:r>
            <a:endParaRPr lang="en-US" dirty="0" smtClean="0"/>
          </a:p>
          <a:p>
            <a:r>
              <a:rPr lang="en-US" dirty="0" smtClean="0"/>
              <a:t>Conservation </a:t>
            </a:r>
            <a:r>
              <a:rPr lang="en-US" dirty="0" smtClean="0"/>
              <a:t>crisis without dedicated funds</a:t>
            </a:r>
          </a:p>
          <a:p>
            <a:r>
              <a:rPr lang="en-US" dirty="0" smtClean="0"/>
              <a:t>understanding </a:t>
            </a:r>
            <a:r>
              <a:rPr lang="en-US" dirty="0" smtClean="0"/>
              <a:t>and communicating outcomes is </a:t>
            </a:r>
            <a:r>
              <a:rPr lang="en-US" dirty="0" smtClean="0"/>
              <a:t>essential for continued citizen support</a:t>
            </a:r>
            <a:endParaRPr lang="en-US" dirty="0" smtClean="0"/>
          </a:p>
          <a:p>
            <a:r>
              <a:rPr lang="en-US" dirty="0" smtClean="0"/>
              <a:t>This needs to be a </a:t>
            </a:r>
            <a:r>
              <a:rPr lang="en-US" dirty="0" smtClean="0"/>
              <a:t>priority</a:t>
            </a:r>
          </a:p>
          <a:p>
            <a:r>
              <a:rPr lang="en-US" dirty="0" smtClean="0"/>
              <a:t>Action: Report back on status of 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657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CWA: Wetland Permit 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92210" y="2332909"/>
            <a:ext cx="10955708" cy="3854246"/>
          </a:xfrm>
        </p:spPr>
        <p:txBody>
          <a:bodyPr>
            <a:noAutofit/>
          </a:bodyPr>
          <a:lstStyle/>
          <a:p>
            <a:r>
              <a:rPr lang="en-US" sz="2800" dirty="0" smtClean="0"/>
              <a:t>BWSR would assume COE permit responsibilities (Section 404)</a:t>
            </a:r>
          </a:p>
          <a:p>
            <a:r>
              <a:rPr lang="en-US" sz="2800" dirty="0" smtClean="0"/>
              <a:t>Could save time and money</a:t>
            </a:r>
          </a:p>
          <a:p>
            <a:r>
              <a:rPr lang="en-US" sz="2800" dirty="0" smtClean="0"/>
              <a:t>May simplify the process</a:t>
            </a:r>
          </a:p>
          <a:p>
            <a:r>
              <a:rPr lang="en-US" sz="2800" dirty="0" smtClean="0"/>
              <a:t>Staffing and costs need evaluation prior to </a:t>
            </a:r>
            <a:r>
              <a:rPr lang="en-US" sz="2800" dirty="0" smtClean="0"/>
              <a:t>implementation</a:t>
            </a:r>
          </a:p>
          <a:p>
            <a:r>
              <a:rPr lang="en-US" sz="2800" dirty="0" smtClean="0"/>
              <a:t>EQB – planning funds</a:t>
            </a:r>
          </a:p>
          <a:p>
            <a:r>
              <a:rPr lang="en-US" sz="2800" dirty="0" smtClean="0"/>
              <a:t>Action: Report back to you on next steps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0883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Simplify the water quality standard revision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Issue arose around specific conductance standard</a:t>
            </a:r>
          </a:p>
          <a:p>
            <a:r>
              <a:rPr lang="en-US" dirty="0" smtClean="0"/>
              <a:t>Revision process is cumbersome and long</a:t>
            </a:r>
          </a:p>
          <a:p>
            <a:r>
              <a:rPr lang="en-US" dirty="0" smtClean="0"/>
              <a:t>Need to identify roadblocks</a:t>
            </a:r>
          </a:p>
          <a:p>
            <a:r>
              <a:rPr lang="en-US" dirty="0" smtClean="0"/>
              <a:t>Process may be able to be made more efficient</a:t>
            </a:r>
          </a:p>
          <a:p>
            <a:r>
              <a:rPr lang="en-US" dirty="0" smtClean="0"/>
              <a:t>Staffing may be inadequate</a:t>
            </a:r>
          </a:p>
          <a:p>
            <a:r>
              <a:rPr lang="en-US" dirty="0" smtClean="0"/>
              <a:t>Input from agencies is a first step in improvement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359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56502" y="2093627"/>
            <a:ext cx="10363826" cy="418753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jeff</a:t>
            </a:r>
            <a:r>
              <a:rPr lang="en-US" dirty="0" smtClean="0"/>
              <a:t> brand		</a:t>
            </a:r>
            <a:r>
              <a:rPr lang="en-US" dirty="0" err="1" smtClean="0"/>
              <a:t>dfl</a:t>
            </a:r>
            <a:r>
              <a:rPr lang="en-US" dirty="0" smtClean="0"/>
              <a:t>	district 19A	</a:t>
            </a:r>
            <a:r>
              <a:rPr lang="en-US" dirty="0" err="1" smtClean="0"/>
              <a:t>st.</a:t>
            </a:r>
            <a:r>
              <a:rPr lang="en-US" dirty="0" smtClean="0"/>
              <a:t> peter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rich </a:t>
            </a:r>
            <a:r>
              <a:rPr lang="en-US" dirty="0" err="1" smtClean="0"/>
              <a:t>draheim</a:t>
            </a:r>
            <a:r>
              <a:rPr lang="en-US" dirty="0" smtClean="0"/>
              <a:t>		</a:t>
            </a:r>
            <a:r>
              <a:rPr lang="en-US" dirty="0" err="1" smtClean="0"/>
              <a:t>gop</a:t>
            </a:r>
            <a:r>
              <a:rPr lang="en-US" dirty="0" smtClean="0"/>
              <a:t>	district 20	Madison lake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</a:t>
            </a:r>
            <a:r>
              <a:rPr lang="en-US" dirty="0" err="1" smtClean="0"/>
              <a:t>chris</a:t>
            </a:r>
            <a:r>
              <a:rPr lang="en-US" dirty="0" smtClean="0"/>
              <a:t> </a:t>
            </a:r>
            <a:r>
              <a:rPr lang="en-US" dirty="0" err="1" smtClean="0"/>
              <a:t>eaton</a:t>
            </a:r>
            <a:r>
              <a:rPr lang="en-US" dirty="0" smtClean="0"/>
              <a:t>			</a:t>
            </a:r>
            <a:r>
              <a:rPr lang="en-US" dirty="0" err="1" smtClean="0"/>
              <a:t>dfl</a:t>
            </a:r>
            <a:r>
              <a:rPr lang="en-US" dirty="0" smtClean="0"/>
              <a:t>	district 40	Brooklyn center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</a:t>
            </a:r>
            <a:r>
              <a:rPr lang="en-US" dirty="0" err="1" smtClean="0"/>
              <a:t>kent</a:t>
            </a:r>
            <a:r>
              <a:rPr lang="en-US" dirty="0" smtClean="0"/>
              <a:t> </a:t>
            </a:r>
            <a:r>
              <a:rPr lang="en-US" dirty="0" err="1" smtClean="0"/>
              <a:t>eken</a:t>
            </a:r>
            <a:r>
              <a:rPr lang="en-US" dirty="0" smtClean="0"/>
              <a:t>			</a:t>
            </a:r>
            <a:r>
              <a:rPr lang="en-US" dirty="0" err="1" smtClean="0"/>
              <a:t>dfl</a:t>
            </a:r>
            <a:r>
              <a:rPr lang="en-US" dirty="0" smtClean="0"/>
              <a:t>	district 4	twin valley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peter </a:t>
            </a:r>
            <a:r>
              <a:rPr lang="en-US" dirty="0" err="1" smtClean="0"/>
              <a:t>fischer</a:t>
            </a:r>
            <a:r>
              <a:rPr lang="en-US" dirty="0" smtClean="0"/>
              <a:t>		</a:t>
            </a:r>
            <a:r>
              <a:rPr lang="en-US" dirty="0" err="1" smtClean="0"/>
              <a:t>dfl</a:t>
            </a:r>
            <a:r>
              <a:rPr lang="en-US" dirty="0" smtClean="0"/>
              <a:t>	district 43a	Maplewood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Michael Goggin		</a:t>
            </a:r>
            <a:r>
              <a:rPr lang="en-US" dirty="0" err="1" smtClean="0"/>
              <a:t>gop</a:t>
            </a:r>
            <a:r>
              <a:rPr lang="en-US" dirty="0" smtClean="0"/>
              <a:t>	district 21	red wing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josh Heintzeman	</a:t>
            </a:r>
            <a:r>
              <a:rPr lang="en-US" dirty="0" err="1" smtClean="0"/>
              <a:t>gop</a:t>
            </a:r>
            <a:r>
              <a:rPr lang="en-US" dirty="0" smtClean="0"/>
              <a:t>	district 10a	Nisswa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todd</a:t>
            </a:r>
            <a:r>
              <a:rPr lang="en-US" dirty="0" smtClean="0"/>
              <a:t> Lippert		</a:t>
            </a:r>
            <a:r>
              <a:rPr lang="en-US" dirty="0" err="1" smtClean="0"/>
              <a:t>dfl</a:t>
            </a:r>
            <a:r>
              <a:rPr lang="en-US" dirty="0" smtClean="0"/>
              <a:t>	district 20B	</a:t>
            </a:r>
            <a:r>
              <a:rPr lang="en-US" dirty="0" err="1" smtClean="0"/>
              <a:t>northfield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john </a:t>
            </a:r>
            <a:r>
              <a:rPr lang="en-US" dirty="0" err="1" smtClean="0"/>
              <a:t>poston</a:t>
            </a:r>
            <a:r>
              <a:rPr lang="en-US" dirty="0" smtClean="0"/>
              <a:t>		</a:t>
            </a:r>
            <a:r>
              <a:rPr lang="en-US" dirty="0" err="1" smtClean="0"/>
              <a:t>gop</a:t>
            </a:r>
            <a:r>
              <a:rPr lang="en-US" dirty="0" smtClean="0"/>
              <a:t>	district 9a	lake shore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paul</a:t>
            </a:r>
            <a:r>
              <a:rPr lang="en-US" dirty="0" smtClean="0"/>
              <a:t> Torkelson	</a:t>
            </a:r>
            <a:r>
              <a:rPr lang="en-US" dirty="0" err="1" smtClean="0"/>
              <a:t>gop</a:t>
            </a:r>
            <a:r>
              <a:rPr lang="en-US" dirty="0" smtClean="0"/>
              <a:t>	district 16b	</a:t>
            </a:r>
            <a:r>
              <a:rPr lang="en-US" dirty="0" err="1" smtClean="0"/>
              <a:t>hanska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bill weber			</a:t>
            </a:r>
            <a:r>
              <a:rPr lang="en-US" dirty="0" err="1" smtClean="0"/>
              <a:t>gop</a:t>
            </a:r>
            <a:r>
              <a:rPr lang="en-US" dirty="0" smtClean="0"/>
              <a:t>	district 22	</a:t>
            </a:r>
            <a:r>
              <a:rPr lang="en-US" dirty="0" err="1" smtClean="0"/>
              <a:t>luverne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chuck </a:t>
            </a:r>
            <a:r>
              <a:rPr lang="en-US" dirty="0" err="1" smtClean="0"/>
              <a:t>wiger</a:t>
            </a:r>
            <a:r>
              <a:rPr lang="en-US" dirty="0" smtClean="0"/>
              <a:t>		</a:t>
            </a:r>
            <a:r>
              <a:rPr lang="en-US" dirty="0" err="1" smtClean="0"/>
              <a:t>dfl</a:t>
            </a:r>
            <a:r>
              <a:rPr lang="en-US" dirty="0" smtClean="0"/>
              <a:t>	district 43	Maplewood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305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99188"/>
          </a:xfrm>
        </p:spPr>
        <p:txBody>
          <a:bodyPr/>
          <a:lstStyle/>
          <a:p>
            <a:r>
              <a:rPr lang="en-US" dirty="0" smtClean="0"/>
              <a:t>Sf2102: Department of Water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03164"/>
            <a:ext cx="10363826" cy="434126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 Minnesota’s governance is complex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Bill combines agency responsibilities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Abolishes come agencies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Possible </a:t>
            </a:r>
            <a:r>
              <a:rPr lang="en-US" dirty="0" smtClean="0"/>
              <a:t>efficiencies and benefits to </a:t>
            </a:r>
            <a:r>
              <a:rPr lang="en-US" dirty="0" smtClean="0"/>
              <a:t>citizens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This has been studied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Could be unintended consequences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Many law and rule changes would be needed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Reports </a:t>
            </a:r>
            <a:r>
              <a:rPr lang="en-US" dirty="0" smtClean="0"/>
              <a:t>offer thoughtful recommendations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Topics need discussion and planning over the interim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Some </a:t>
            </a:r>
            <a:r>
              <a:rPr lang="en-US" dirty="0" smtClean="0"/>
              <a:t>recommendations are implemented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Super agency: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Might be more efficient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Could create a simplified permit process – regional permit advocates?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Might reduce organizational silos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419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Suggestions: Department of Water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dirty="0" smtClean="0"/>
              <a:t>MPCA </a:t>
            </a:r>
            <a:r>
              <a:rPr lang="en-US" sz="2800" dirty="0" err="1" smtClean="0"/>
              <a:t>anD</a:t>
            </a:r>
            <a:r>
              <a:rPr lang="en-US" sz="2800" dirty="0" smtClean="0"/>
              <a:t> UM had led evaluations: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 smtClean="0"/>
              <a:t>Reported </a:t>
            </a:r>
            <a:r>
              <a:rPr lang="en-US" sz="2800" dirty="0" smtClean="0"/>
              <a:t>to </a:t>
            </a:r>
            <a:r>
              <a:rPr lang="en-US" sz="2800" dirty="0" smtClean="0"/>
              <a:t>legislature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 smtClean="0"/>
              <a:t>Did not recommend major organizational change</a:t>
            </a:r>
            <a:endParaRPr lang="en-US" sz="28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 smtClean="0"/>
              <a:t>Create interagency water-management “system” ~ improve lateral coordination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 smtClean="0"/>
              <a:t>Uses resources more efficiently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dirty="0" smtClean="0"/>
              <a:t>Improved customer service (regional interagency customer advocate?)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97119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Sf2102: department of water resources ~ in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However, many laws, rules would need revision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In some agencies, water is a component of larger mission. </a:t>
            </a:r>
            <a:r>
              <a:rPr lang="en-US" sz="2400" dirty="0" err="1" smtClean="0"/>
              <a:t>Eg</a:t>
            </a:r>
            <a:r>
              <a:rPr lang="en-US" sz="2400" dirty="0" smtClean="0"/>
              <a:t>. Health and agriculture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Some agencies are constrained by delegated federal authority – complicated and potential loss of federal funds?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/>
              <a:t>Wi </a:t>
            </a:r>
            <a:r>
              <a:rPr lang="en-US" sz="2400" dirty="0" err="1" smtClean="0"/>
              <a:t>dnr</a:t>
            </a:r>
            <a:r>
              <a:rPr lang="en-US" sz="2400" dirty="0" smtClean="0"/>
              <a:t> is an example – regional </a:t>
            </a:r>
            <a:r>
              <a:rPr lang="en-US" sz="2400" dirty="0" smtClean="0"/>
              <a:t>silos</a:t>
            </a:r>
            <a:endParaRPr lang="en-US" sz="2400" dirty="0"/>
          </a:p>
          <a:p>
            <a:pPr marL="230188" lvl="1" indent="-230188"/>
            <a:r>
              <a:rPr lang="en-US" sz="2400" dirty="0" smtClean="0"/>
              <a:t>Action: detailed discussion on advantages and unintended consequences with agency input</a:t>
            </a:r>
          </a:p>
        </p:txBody>
      </p:sp>
    </p:spTree>
    <p:extLst>
      <p:ext uri="{BB962C8B-B14F-4D97-AF65-F5344CB8AC3E}">
        <p14:creationId xmlns:p14="http://schemas.microsoft.com/office/powerpoint/2010/main" val="3573857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Continue to focus on 2020 priorities and specific actions for legislation</a:t>
            </a:r>
          </a:p>
          <a:p>
            <a:r>
              <a:rPr lang="en-US" dirty="0" smtClean="0"/>
              <a:t>Evaluate other priorities</a:t>
            </a:r>
            <a:endParaRPr lang="en-US" dirty="0" smtClean="0"/>
          </a:p>
          <a:p>
            <a:r>
              <a:rPr lang="en-US" dirty="0" smtClean="0"/>
              <a:t>Proposed </a:t>
            </a:r>
            <a:r>
              <a:rPr lang="en-US" dirty="0" smtClean="0"/>
              <a:t>field tour with </a:t>
            </a:r>
            <a:r>
              <a:rPr lang="en-US" dirty="0" err="1" smtClean="0"/>
              <a:t>cwc</a:t>
            </a:r>
            <a:endParaRPr lang="en-US" dirty="0" smtClean="0"/>
          </a:p>
          <a:p>
            <a:r>
              <a:rPr lang="en-US" dirty="0" smtClean="0"/>
              <a:t>Next </a:t>
            </a:r>
            <a:r>
              <a:rPr lang="en-US" dirty="0" smtClean="0"/>
              <a:t>meeting: ?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Thanks!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37114"/>
            <a:ext cx="10363826" cy="463205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Minutes-April 1, 2019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Status of the LWC: LWC Chairs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Session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 Water Legislation: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LWC Priority 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 for 2020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HF2902: Combines CWC &amp; LWC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Trends in General Fund Spending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404 Wetland Permit Assumption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Quality Standards Revision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Consolidated Water Agency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 Field </a:t>
            </a:r>
            <a:r>
              <a:rPr lang="en-US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Legislative Water Commission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Senator Bill Weber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Representative Peter Fischer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100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Summary ~ 2019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Water-related legislation</a:t>
            </a:r>
          </a:p>
          <a:p>
            <a:r>
              <a:rPr lang="en-US" dirty="0" smtClean="0"/>
              <a:t>Session highlights</a:t>
            </a:r>
          </a:p>
          <a:p>
            <a:r>
              <a:rPr lang="en-US" dirty="0" smtClean="0"/>
              <a:t>LWC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485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209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Session Summary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LWC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(Bill recommendation and status)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05228" y="1828800"/>
            <a:ext cx="10363826" cy="4734370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Inflow and infiltration – wastewater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Healthy soil/healthy water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Water infrastructure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 smtClean="0"/>
              <a:t>Peer review of wastewater standards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Reducing excess chloride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Continuation of the legislative water commission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Keeping water on the land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Data, information, education, and public awareness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Preserving and protecting our lakes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Expanded source water program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 smtClean="0"/>
              <a:t>Increase drinking water protection fee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Statewide water policy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u="sng" dirty="0" smtClean="0"/>
              <a:t>Educational curriculum – water – </a:t>
            </a:r>
            <a:r>
              <a:rPr lang="en-US" b="1" u="sng" dirty="0" smtClean="0"/>
              <a:t>k-12</a:t>
            </a:r>
            <a:endParaRPr lang="en-US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u="sng" dirty="0" smtClean="0"/>
              <a:t>Update and modifies clean water act provision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41890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 Legislative Priorities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478422"/>
            <a:ext cx="10363826" cy="49052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Can we improve water quality standard revision process?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Is our water management structure efficient compared to other states?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o</a:t>
            </a:r>
            <a:r>
              <a:rPr lang="en-US" dirty="0" smtClean="0"/>
              <a:t>ne water agency?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Agency effectiveness changes – </a:t>
            </a:r>
            <a:r>
              <a:rPr lang="en-US" dirty="0"/>
              <a:t>o</a:t>
            </a:r>
            <a:r>
              <a:rPr lang="en-US" dirty="0" smtClean="0"/>
              <a:t>ther than a major reorganization</a:t>
            </a:r>
            <a:r>
              <a:rPr lang="en-US" dirty="0" smtClean="0"/>
              <a:t>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HF2902: combining clean water council and legislative water commission?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Have </a:t>
            </a:r>
            <a:r>
              <a:rPr lang="en-US" dirty="0" smtClean="0"/>
              <a:t>general fund expenditures for the environment eroded?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How </a:t>
            </a:r>
            <a:r>
              <a:rPr lang="en-US" dirty="0" smtClean="0"/>
              <a:t>can we better measure effectiveness of dedicated fund programs?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How do environmental and water programs compare to other states?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Benefits and consequences around 404 wetlands permit assumptions?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Can there be better coordination among LWC, CWC, LSOHC, and LCCMR?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Are we effectively conducting water planning for future needs?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Minnesota’s most important water priorities?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Can we prioritize conservation practices for the greatest benefits?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How do we balance the value of protection versus restoration efforts?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Others?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560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HF2901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/>
              <a:t>Combines CWC and the LWC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123816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General Fund Spending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General fund </a:t>
            </a:r>
            <a:r>
              <a:rPr lang="en-US" dirty="0" smtClean="0"/>
              <a:t>spending for conservation </a:t>
            </a:r>
            <a:r>
              <a:rPr lang="en-US" dirty="0" smtClean="0"/>
              <a:t>has declined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Even with dedicated funds, conservation spending has decreased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Considering dedicated funding – MN is a leader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Long-term Continuation </a:t>
            </a:r>
            <a:r>
              <a:rPr lang="en-US" dirty="0" smtClean="0"/>
              <a:t>of dedicated funds is critical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Understanding and communication </a:t>
            </a:r>
            <a:r>
              <a:rPr lang="en-US" dirty="0" smtClean="0"/>
              <a:t>outcomes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Water outcomes are difficult to communicate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Where would we be without CWFs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38793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238</TotalTime>
  <Words>1001</Words>
  <Application>Microsoft Office PowerPoint</Application>
  <PresentationFormat>Widescreen</PresentationFormat>
  <Paragraphs>178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Courier New</vt:lpstr>
      <vt:lpstr>Times New Roman</vt:lpstr>
      <vt:lpstr>Tw Cen MT</vt:lpstr>
      <vt:lpstr>Wingdings</vt:lpstr>
      <vt:lpstr>Droplet</vt:lpstr>
      <vt:lpstr>Legislative Water Commission</vt:lpstr>
      <vt:lpstr>Introductions</vt:lpstr>
      <vt:lpstr>Agenda</vt:lpstr>
      <vt:lpstr>Status of Legislative Water Commission</vt:lpstr>
      <vt:lpstr>Session Summary ~ 2019 Session</vt:lpstr>
      <vt:lpstr>2019 Session Summary LWC recommendations (Bill recommendation and status)</vt:lpstr>
      <vt:lpstr>2020 Legislative Priorities</vt:lpstr>
      <vt:lpstr>HF2901</vt:lpstr>
      <vt:lpstr>Status of General Fund Spending</vt:lpstr>
      <vt:lpstr>Conservation spending from the General Fund</vt:lpstr>
      <vt:lpstr>Conservation spending with dedicated funds</vt:lpstr>
      <vt:lpstr>How does conservation spending compare to other states</vt:lpstr>
      <vt:lpstr>Minnesota relies on dedicated conservation dollars</vt:lpstr>
      <vt:lpstr>Minnesota conservation spending compared to neighbors</vt:lpstr>
      <vt:lpstr>Conservation spending in the midwest</vt:lpstr>
      <vt:lpstr>Sources of conservation spending</vt:lpstr>
      <vt:lpstr>Bottom line conservation funding in mn</vt:lpstr>
      <vt:lpstr>CWA: Wetland Permit Assumption</vt:lpstr>
      <vt:lpstr>Simplify the water quality standard revision process</vt:lpstr>
      <vt:lpstr>Sf2102: Department of Water resources</vt:lpstr>
      <vt:lpstr>Suggestions: Department of Water Resources</vt:lpstr>
      <vt:lpstr>Sf2102: department of water resources ~ in conclusion</vt:lpstr>
      <vt:lpstr>Closing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31</cp:revision>
  <dcterms:created xsi:type="dcterms:W3CDTF">2018-09-20T15:49:42Z</dcterms:created>
  <dcterms:modified xsi:type="dcterms:W3CDTF">2019-06-06T17:48:10Z</dcterms:modified>
</cp:coreProperties>
</file>